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 id="275" r:id="rId20"/>
    <p:sldId id="276" r:id="rId21"/>
    <p:sldId id="277"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a:t>Click to edit Master title style</a:t>
            </a:r>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9" name="Date Placeholder 18"/>
          <p:cNvSpPr>
            <a:spLocks noGrp="1"/>
          </p:cNvSpPr>
          <p:nvPr>
            <p:ph type="dt" sz="half" idx="10"/>
          </p:nvPr>
        </p:nvSpPr>
        <p:spPr/>
        <p:txBody>
          <a:bodyPr/>
          <a:lstStyle/>
          <a:p>
            <a:fld id="{A9F1C6AA-DB38-4689-80D7-40F8BE01786B}" type="datetimeFigureOut">
              <a:rPr lang="en-US" smtClean="0"/>
              <a:t>8/22/2022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86A1A488-48FB-492C-9EE5-1E5C724D3E95}"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a:t>Click to edit Master title style</a:t>
            </a:r>
          </a:p>
        </p:txBody>
      </p:sp>
      <p:sp>
        <p:nvSpPr>
          <p:cNvPr id="3" name="Vertical Text Placeholder 2"/>
          <p:cNvSpPr>
            <a:spLocks noGrp="1"/>
          </p:cNvSpPr>
          <p:nvPr>
            <p:ph type="body" orient="vert" idx="1"/>
          </p:nvPr>
        </p:nvSpPr>
        <p:spPr>
          <a:xfrm>
            <a:off x="502920" y="530352"/>
            <a:ext cx="8183880" cy="4187952"/>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9F1C6AA-DB38-4689-80D7-40F8BE01786B}" type="datetimeFigureOut">
              <a:rPr lang="en-US" smtClean="0"/>
              <a:t>8/22/2022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A1A488-48FB-492C-9EE5-1E5C724D3E9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533400" y="533402"/>
            <a:ext cx="5943600" cy="525780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9F1C6AA-DB38-4689-80D7-40F8BE01786B}" type="datetimeFigureOut">
              <a:rPr lang="en-US" smtClean="0"/>
              <a:t>8/22/2022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A1A488-48FB-492C-9EE5-1E5C724D3E9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a:t>Click to edit Master title style</a:t>
            </a:r>
          </a:p>
        </p:txBody>
      </p:sp>
      <p:sp>
        <p:nvSpPr>
          <p:cNvPr id="3" name="Content Placeholder 2"/>
          <p:cNvSpPr>
            <a:spLocks noGrp="1"/>
          </p:cNvSpPr>
          <p:nvPr>
            <p:ph idx="1"/>
          </p:nvPr>
        </p:nvSpPr>
        <p:spPr>
          <a:xfrm>
            <a:off x="502920" y="530352"/>
            <a:ext cx="8183880" cy="41879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9F1C6AA-DB38-4689-80D7-40F8BE01786B}" type="datetimeFigureOut">
              <a:rPr lang="en-US" smtClean="0"/>
              <a:t>8/22/2022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A1A488-48FB-492C-9EE5-1E5C724D3E9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a:t>Click to edit Master title style</a:t>
            </a:r>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9F1C6AA-DB38-4689-80D7-40F8BE01786B}" type="datetimeFigureOut">
              <a:rPr lang="en-US" smtClean="0"/>
              <a:t>8/22/2022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A1A488-48FB-492C-9EE5-1E5C724D3E95}"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9F1C6AA-DB38-4689-80D7-40F8BE01786B}" type="datetimeFigureOut">
              <a:rPr lang="en-US" smtClean="0"/>
              <a:t>8/22/2022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A1A488-48FB-492C-9EE5-1E5C724D3E95}"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a:t>Click to edit Master title style</a:t>
            </a:r>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9F1C6AA-DB38-4689-80D7-40F8BE01786B}" type="datetimeFigureOut">
              <a:rPr lang="en-US" smtClean="0"/>
              <a:t>8/22/2022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6A1A488-48FB-492C-9EE5-1E5C724D3E95}"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A9F1C6AA-DB38-4689-80D7-40F8BE01786B}" type="datetimeFigureOut">
              <a:rPr lang="en-US" smtClean="0"/>
              <a:t>8/22/2022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6A1A488-48FB-492C-9EE5-1E5C724D3E9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A9F1C6AA-DB38-4689-80D7-40F8BE01786B}" type="datetimeFigureOut">
              <a:rPr lang="en-US" smtClean="0"/>
              <a:t>8/22/2022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6A1A488-48FB-492C-9EE5-1E5C724D3E9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a:t>Click to edit Master title style</a:t>
            </a:r>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9F1C6AA-DB38-4689-80D7-40F8BE01786B}" type="datetimeFigureOut">
              <a:rPr lang="en-US" smtClean="0"/>
              <a:t>8/22/2022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A1A488-48FB-492C-9EE5-1E5C724D3E95}"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a:t>Click to edit Master title style</a:t>
            </a:r>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9F1C6AA-DB38-4689-80D7-40F8BE01786B}" type="datetimeFigureOut">
              <a:rPr lang="en-US" smtClean="0"/>
              <a:t>8/22/2022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A1A488-48FB-492C-9EE5-1E5C724D3E95}" type="slidenum">
              <a:rPr lang="en-US" smtClean="0"/>
              <a:t>‹#›</a:t>
            </a:fld>
            <a:endParaRPr lang="en-US" dirty="0"/>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p>
            <a:r>
              <a:rPr kumimoji="0" lang="en-US"/>
              <a:t>Click to edit Master title style</a:t>
            </a:r>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9F1C6AA-DB38-4689-80D7-40F8BE01786B}" type="datetimeFigureOut">
              <a:rPr lang="en-US" smtClean="0"/>
              <a:t>8/22/2022</a:t>
            </a:fld>
            <a:endParaRPr lang="en-US" dirty="0"/>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dirty="0"/>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6A1A488-48FB-492C-9EE5-1E5C724D3E95}"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INDIAN STOCK MARKET</a:t>
            </a:r>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LISTING:</a:t>
            </a:r>
          </a:p>
        </p:txBody>
      </p:sp>
      <p:sp>
        <p:nvSpPr>
          <p:cNvPr id="3" name="Content Placeholder 2"/>
          <p:cNvSpPr>
            <a:spLocks noGrp="1"/>
          </p:cNvSpPr>
          <p:nvPr>
            <p:ph idx="1"/>
          </p:nvPr>
        </p:nvSpPr>
        <p:spPr/>
        <p:txBody>
          <a:bodyPr/>
          <a:lstStyle/>
          <a:p>
            <a:pPr marL="514350" indent="-514350">
              <a:buAutoNum type="alphaUcParenBoth"/>
            </a:pPr>
            <a:r>
              <a:rPr lang="en-US" dirty="0"/>
              <a:t>Benefits to Company:</a:t>
            </a:r>
          </a:p>
          <a:p>
            <a:pPr marL="514350" indent="-514350">
              <a:buAutoNum type="arabicParenBoth"/>
            </a:pPr>
            <a:r>
              <a:rPr lang="en-US" dirty="0"/>
              <a:t>It provides continuous market for securities (securities include shares, debentures, bonds etc.</a:t>
            </a:r>
          </a:p>
          <a:p>
            <a:pPr marL="514350" indent="-514350">
              <a:buAutoNum type="arabicParenBoth"/>
            </a:pPr>
            <a:r>
              <a:rPr lang="en-US" dirty="0"/>
              <a:t>It enhances liquidity of securities.</a:t>
            </a:r>
          </a:p>
          <a:p>
            <a:pPr marL="514350" indent="-514350">
              <a:buAutoNum type="arabicParenBoth"/>
            </a:pPr>
            <a:r>
              <a:rPr lang="en-US" dirty="0"/>
              <a:t>It increases goodwill of the company</a:t>
            </a:r>
          </a:p>
          <a:p>
            <a:pPr marL="514350" indent="-514350">
              <a:buAutoNum type="arabicParenBoth"/>
            </a:pPr>
            <a:r>
              <a:rPr lang="en-US" dirty="0"/>
              <a:t>Companies can easily raise capital</a:t>
            </a:r>
          </a:p>
          <a:p>
            <a:pPr marL="514350" indent="-514350">
              <a:buAutoNum type="arabicParenBoth"/>
            </a:pPr>
            <a:r>
              <a:rPr lang="en-US" dirty="0"/>
              <a:t>It gives some tax advantage to the company.</a:t>
            </a:r>
          </a:p>
          <a:p>
            <a:pPr marL="514350" indent="-514350">
              <a:buNone/>
            </a:pPr>
            <a:endParaRPr lang="en-US" dirty="0"/>
          </a:p>
          <a:p>
            <a:pPr marL="514350" indent="-514350">
              <a:buAutoNum type="arabicParenBoth"/>
            </a:pPr>
            <a:endParaRPr lang="en-US" dirty="0"/>
          </a:p>
          <a:p>
            <a:pPr marL="514350" indent="-514350">
              <a:buAutoNum type="arabicParenBoth"/>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 Benefits to Investors</a:t>
            </a:r>
          </a:p>
        </p:txBody>
      </p:sp>
      <p:sp>
        <p:nvSpPr>
          <p:cNvPr id="3" name="Content Placeholder 2"/>
          <p:cNvSpPr>
            <a:spLocks noGrp="1"/>
          </p:cNvSpPr>
          <p:nvPr>
            <p:ph idx="1"/>
          </p:nvPr>
        </p:nvSpPr>
        <p:spPr/>
        <p:txBody>
          <a:bodyPr/>
          <a:lstStyle/>
          <a:p>
            <a:pPr marL="514350" indent="-514350">
              <a:buAutoNum type="arabicParenBoth"/>
            </a:pPr>
            <a:r>
              <a:rPr lang="en-US" dirty="0"/>
              <a:t>It provides safety of dealings.</a:t>
            </a:r>
          </a:p>
          <a:p>
            <a:pPr marL="514350" indent="-514350">
              <a:buAutoNum type="arabicParenBoth"/>
            </a:pPr>
            <a:r>
              <a:rPr lang="en-US" dirty="0"/>
              <a:t>It facilitates quick clearance of securities in times of need. This means that listing enhances the liquidity of securities.</a:t>
            </a:r>
          </a:p>
          <a:p>
            <a:pPr marL="514350" indent="-514350">
              <a:buAutoNum type="arabicParenBoth"/>
            </a:pPr>
            <a:r>
              <a:rPr lang="en-US" dirty="0"/>
              <a:t>Listed securities command higher collateral value for the purpose of bank loans</a:t>
            </a:r>
          </a:p>
          <a:p>
            <a:pPr marL="514350" indent="-514350">
              <a:buAutoNum type="arabicParenBoth"/>
            </a:pPr>
            <a:r>
              <a:rPr lang="en-US" dirty="0"/>
              <a:t>It provides an indirect check against manipulation by the management.</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DISADVANTAGES OF LISTING</a:t>
            </a:r>
          </a:p>
        </p:txBody>
      </p:sp>
      <p:sp>
        <p:nvSpPr>
          <p:cNvPr id="3" name="Content Placeholder 2"/>
          <p:cNvSpPr>
            <a:spLocks noGrp="1"/>
          </p:cNvSpPr>
          <p:nvPr>
            <p:ph idx="1"/>
          </p:nvPr>
        </p:nvSpPr>
        <p:spPr/>
        <p:txBody>
          <a:bodyPr>
            <a:normAutofit fontScale="92500" lnSpcReduction="10000"/>
          </a:bodyPr>
          <a:lstStyle/>
          <a:p>
            <a:pPr marL="514350" indent="-514350">
              <a:buAutoNum type="arabicParenBoth"/>
            </a:pPr>
            <a:r>
              <a:rPr lang="en-US" dirty="0"/>
              <a:t>It leads to speculation and generation of hot money.</a:t>
            </a:r>
          </a:p>
          <a:p>
            <a:pPr marL="514350" indent="-514350">
              <a:buAutoNum type="arabicParenBoth"/>
            </a:pPr>
            <a:r>
              <a:rPr lang="en-US" dirty="0"/>
              <a:t>Sometimes listed securities subjected to wide are fluctuations in their value. This may degrade the company's reputation</a:t>
            </a:r>
          </a:p>
          <a:p>
            <a:pPr marL="514350" indent="-514350">
              <a:buAutoNum type="arabicParenBoth"/>
            </a:pPr>
            <a:r>
              <a:rPr lang="en-US" dirty="0"/>
              <a:t>It discloses vital information such as dividends and bonus declared etc. to competitors. </a:t>
            </a:r>
          </a:p>
          <a:p>
            <a:pPr marL="514350" indent="-514350">
              <a:buAutoNum type="arabicParenBoth"/>
            </a:pPr>
            <a:r>
              <a:rPr lang="en-US" dirty="0"/>
              <a:t>Company has to spend heavily in the process of placing the securities with public</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806440"/>
            <a:ext cx="8183880" cy="1051560"/>
          </a:xfrm>
        </p:spPr>
        <p:txBody>
          <a:bodyPr>
            <a:normAutofit fontScale="90000"/>
          </a:bodyPr>
          <a:lstStyle/>
          <a:p>
            <a:r>
              <a:rPr lang="en-US" dirty="0"/>
              <a:t>PROCEDURE OF LISTING ON STOCK EXCHANGE</a:t>
            </a:r>
          </a:p>
        </p:txBody>
      </p:sp>
      <p:sp>
        <p:nvSpPr>
          <p:cNvPr id="3" name="Content Placeholder 2"/>
          <p:cNvSpPr>
            <a:spLocks noGrp="1"/>
          </p:cNvSpPr>
          <p:nvPr>
            <p:ph idx="1"/>
          </p:nvPr>
        </p:nvSpPr>
        <p:spPr>
          <a:xfrm>
            <a:off x="228600" y="304800"/>
            <a:ext cx="8183880" cy="4187952"/>
          </a:xfrm>
        </p:spPr>
        <p:txBody>
          <a:bodyPr>
            <a:noAutofit/>
          </a:bodyPr>
          <a:lstStyle/>
          <a:p>
            <a:pPr marL="514350" indent="-514350">
              <a:buAutoNum type="arabicParenBoth"/>
            </a:pPr>
            <a:r>
              <a:rPr lang="en-US" sz="2400" dirty="0"/>
              <a:t>Memorandum and Articles.</a:t>
            </a:r>
          </a:p>
          <a:p>
            <a:pPr marL="514350" indent="-514350">
              <a:buAutoNum type="arabicParenBoth"/>
            </a:pPr>
            <a:r>
              <a:rPr lang="en-US" sz="2400" dirty="0"/>
              <a:t>Copies of all prospectuses or statements in lieu of prospectuses.</a:t>
            </a:r>
          </a:p>
          <a:p>
            <a:pPr marL="514350" indent="-514350">
              <a:buAutoNum type="arabicParenBoth"/>
            </a:pPr>
            <a:r>
              <a:rPr lang="en-US" sz="2400" dirty="0"/>
              <a:t>Copies of balance sheets, audited accounts, agreements with promoters, underwriters, brokers etc.</a:t>
            </a:r>
          </a:p>
          <a:p>
            <a:pPr marL="514350" indent="-514350">
              <a:buAutoNum type="arabicParenBoth"/>
            </a:pPr>
            <a:r>
              <a:rPr lang="en-US" sz="2400" dirty="0"/>
              <a:t>Letters of consent from SEBI.</a:t>
            </a:r>
          </a:p>
          <a:p>
            <a:pPr marL="514350" indent="-514350">
              <a:buAutoNum type="arabicParenBoth"/>
            </a:pPr>
            <a:r>
              <a:rPr lang="en-US" sz="2400" dirty="0"/>
              <a:t>Details of shares and forfeited.</a:t>
            </a:r>
          </a:p>
          <a:p>
            <a:pPr marL="514350" indent="-514350">
              <a:buAutoNum type="arabicParenBoth"/>
            </a:pPr>
            <a:r>
              <a:rPr lang="en-US" sz="2400" dirty="0"/>
              <a:t>Details of bonus issues and dividends declared.</a:t>
            </a:r>
          </a:p>
          <a:p>
            <a:pPr marL="514350" indent="-514350">
              <a:buAutoNum type="arabicParenBoth"/>
            </a:pPr>
            <a:r>
              <a:rPr lang="en-US" sz="2400" dirty="0"/>
              <a:t>History of the company in brief.</a:t>
            </a:r>
          </a:p>
          <a:p>
            <a:pPr marL="514350" indent="-514350">
              <a:buAutoNum type="arabicParenBoth"/>
            </a:pPr>
            <a:r>
              <a:rPr lang="en-US" sz="2400" dirty="0"/>
              <a:t>Agreement with managing director etc.</a:t>
            </a:r>
          </a:p>
          <a:p>
            <a:pPr marL="514350" indent="-514350">
              <a:buAutoNum type="arabicParenBoth"/>
            </a:pPr>
            <a:r>
              <a:rPr lang="en-US" sz="2400" dirty="0"/>
              <a:t>An undertaking regarding compliance with the provisions of the Companies Act and Securities Contracts (Regulation Act)</a:t>
            </a:r>
          </a:p>
          <a:p>
            <a:pPr marL="514350" indent="-514350">
              <a:buAutoNum type="arabicParenBoth"/>
            </a:pPr>
            <a:endParaRPr lang="en-US" sz="2400" dirty="0"/>
          </a:p>
          <a:p>
            <a:pPr marL="514350" indent="-514350">
              <a:buAutoNum type="arabicParenBoth"/>
            </a:pP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410200"/>
            <a:ext cx="8183880" cy="1051560"/>
          </a:xfrm>
        </p:spPr>
        <p:txBody>
          <a:bodyPr/>
          <a:lstStyle/>
          <a:p>
            <a:r>
              <a:rPr lang="en-US" dirty="0"/>
              <a:t>PLAYERS IN STOCK MARKET</a:t>
            </a:r>
          </a:p>
        </p:txBody>
      </p:sp>
      <p:sp>
        <p:nvSpPr>
          <p:cNvPr id="3" name="Content Placeholder 2"/>
          <p:cNvSpPr>
            <a:spLocks noGrp="1"/>
          </p:cNvSpPr>
          <p:nvPr>
            <p:ph idx="1"/>
          </p:nvPr>
        </p:nvSpPr>
        <p:spPr>
          <a:xfrm>
            <a:off x="228600" y="457200"/>
            <a:ext cx="8534400" cy="4187952"/>
          </a:xfrm>
        </p:spPr>
        <p:txBody>
          <a:bodyPr>
            <a:noAutofit/>
          </a:bodyPr>
          <a:lstStyle/>
          <a:p>
            <a:pPr marL="514350" indent="-514350">
              <a:buAutoNum type="arabicParenBoth"/>
            </a:pPr>
            <a:r>
              <a:rPr lang="en-US" sz="2300" dirty="0"/>
              <a:t>Bulls: Bulls are those investors or the brokers for that matter who believe that the share price is going to upwards, they ever they are going to continuously going to be rise as such, there will be little optimist that the share price will going to move up.</a:t>
            </a:r>
          </a:p>
          <a:p>
            <a:pPr marL="514350" indent="-514350">
              <a:buAutoNum type="arabicParenBoth"/>
            </a:pPr>
            <a:r>
              <a:rPr lang="en-US" sz="2300" dirty="0"/>
              <a:t>Bears: Bears are some those investors, those brokers, those participants who say that the share price is going to actual fall, they have got pessimistic, expected the share price going to fall.</a:t>
            </a:r>
          </a:p>
          <a:p>
            <a:pPr marL="514350" indent="-514350">
              <a:buAutoNum type="arabicParenBoth"/>
            </a:pPr>
            <a:r>
              <a:rPr lang="en-US" sz="2300" dirty="0"/>
              <a:t>Stags: Stags are some people who are not interested in the market or so they are independent, whether there as a bear bulls market or bears market, going up or market is coming down.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STOCK INDICES (INDEXES)</a:t>
            </a:r>
          </a:p>
        </p:txBody>
      </p:sp>
      <p:sp>
        <p:nvSpPr>
          <p:cNvPr id="3" name="Content Placeholder 2"/>
          <p:cNvSpPr>
            <a:spLocks noGrp="1"/>
          </p:cNvSpPr>
          <p:nvPr>
            <p:ph idx="1"/>
          </p:nvPr>
        </p:nvSpPr>
        <p:spPr>
          <a:xfrm>
            <a:off x="381000" y="381000"/>
            <a:ext cx="8183880" cy="4187952"/>
          </a:xfrm>
        </p:spPr>
        <p:txBody>
          <a:bodyPr>
            <a:noAutofit/>
          </a:bodyPr>
          <a:lstStyle/>
          <a:p>
            <a:pPr marL="514350" indent="-514350">
              <a:buAutoNum type="arabicParenBoth"/>
            </a:pPr>
            <a:r>
              <a:rPr lang="en-US" sz="2300" dirty="0"/>
              <a:t>Indexes are constructed to measure the price movements of shares, bonds and other types of instruments in market.</a:t>
            </a:r>
          </a:p>
          <a:p>
            <a:pPr marL="514350" indent="-514350">
              <a:buAutoNum type="arabicParenBoth"/>
            </a:pPr>
            <a:r>
              <a:rPr lang="en-US" sz="2300" dirty="0"/>
              <a:t>A stock market index is a measurement which indicates nature, direction and the extent of day to day fluctuations in the stock prices</a:t>
            </a:r>
          </a:p>
          <a:p>
            <a:pPr marL="514350" indent="-514350">
              <a:buAutoNum type="arabicParenBoth"/>
            </a:pPr>
            <a:r>
              <a:rPr lang="en-US" sz="2300" dirty="0"/>
              <a:t> It is a stock market index is a barometer of market behavior</a:t>
            </a:r>
          </a:p>
          <a:p>
            <a:pPr marL="514350" indent="-514350">
              <a:buAutoNum type="arabicParenBoth"/>
            </a:pPr>
            <a:r>
              <a:rPr lang="en-US" sz="2300" dirty="0"/>
              <a:t>It functions as an indicator of the general economic scenario of a country. If stock market indices are growing, it indicates that the overall general economy of country is stable if however the index goes down it shows some trouble in economy.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Stock Indices in India:</a:t>
            </a:r>
          </a:p>
        </p:txBody>
      </p:sp>
      <p:sp>
        <p:nvSpPr>
          <p:cNvPr id="3" name="Content Placeholder 2"/>
          <p:cNvSpPr>
            <a:spLocks noGrp="1"/>
          </p:cNvSpPr>
          <p:nvPr>
            <p:ph idx="1"/>
          </p:nvPr>
        </p:nvSpPr>
        <p:spPr/>
        <p:txBody>
          <a:bodyPr>
            <a:normAutofit fontScale="92500" lnSpcReduction="10000"/>
          </a:bodyPr>
          <a:lstStyle/>
          <a:p>
            <a:pPr marL="514350" indent="-514350">
              <a:buAutoNum type="arabicParenBoth"/>
            </a:pPr>
            <a:r>
              <a:rPr lang="en-US" dirty="0"/>
              <a:t>BSE Sensex.</a:t>
            </a:r>
          </a:p>
          <a:p>
            <a:pPr marL="514350" indent="-514350">
              <a:buAutoNum type="arabicParenBoth"/>
            </a:pPr>
            <a:r>
              <a:rPr lang="en-US" dirty="0"/>
              <a:t>S&amp;P CNX Nifty.</a:t>
            </a:r>
          </a:p>
          <a:p>
            <a:pPr marL="514350" indent="-514350">
              <a:buAutoNum type="arabicParenBoth"/>
            </a:pPr>
            <a:r>
              <a:rPr lang="en-US" dirty="0"/>
              <a:t>S&amp;P CNX 500.</a:t>
            </a:r>
          </a:p>
          <a:p>
            <a:pPr marL="514350" indent="-514350">
              <a:buAutoNum type="arabicParenBoth"/>
            </a:pPr>
            <a:r>
              <a:rPr lang="en-US" dirty="0"/>
              <a:t>BSE 500.</a:t>
            </a:r>
          </a:p>
          <a:p>
            <a:pPr marL="514350" indent="-514350">
              <a:buAutoNum type="arabicParenBoth"/>
            </a:pPr>
            <a:r>
              <a:rPr lang="en-US" dirty="0"/>
              <a:t>BSE 100.ALME </a:t>
            </a:r>
          </a:p>
          <a:p>
            <a:pPr marL="514350" indent="-514350">
              <a:buAutoNum type="arabicParenBoth"/>
            </a:pPr>
            <a:r>
              <a:rPr lang="en-US" dirty="0"/>
              <a:t>BSE 200/Dollex.</a:t>
            </a:r>
          </a:p>
          <a:p>
            <a:pPr marL="514350" indent="-514350">
              <a:buAutoNum type="arabicParenBoth"/>
            </a:pPr>
            <a:r>
              <a:rPr lang="en-US" dirty="0"/>
              <a:t>BSE IT.</a:t>
            </a:r>
          </a:p>
          <a:p>
            <a:pPr marL="514350" indent="-514350">
              <a:buAutoNum type="arabicParenBoth"/>
            </a:pPr>
            <a:r>
              <a:rPr lang="en-US" dirty="0"/>
              <a:t>BSE CG.</a:t>
            </a:r>
          </a:p>
          <a:p>
            <a:pPr marL="514350" indent="-514350">
              <a:buAutoNum type="arabicParenBoth"/>
            </a:pPr>
            <a:r>
              <a:rPr lang="en-US" dirty="0"/>
              <a:t>BSE FMCG. </a:t>
            </a:r>
          </a:p>
          <a:p>
            <a:pPr marL="514350" indent="-514350">
              <a:buAutoNum type="arabicParenBoth"/>
            </a:pPr>
            <a:r>
              <a:rPr lang="en-US" dirty="0"/>
              <a:t>S&amp;P CNX Defty.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MEMBERS IN A STOCK EXCHANGE</a:t>
            </a:r>
          </a:p>
        </p:txBody>
      </p:sp>
      <p:sp>
        <p:nvSpPr>
          <p:cNvPr id="3" name="Content Placeholder 2"/>
          <p:cNvSpPr>
            <a:spLocks noGrp="1"/>
          </p:cNvSpPr>
          <p:nvPr>
            <p:ph idx="1"/>
          </p:nvPr>
        </p:nvSpPr>
        <p:spPr/>
        <p:txBody>
          <a:bodyPr/>
          <a:lstStyle/>
          <a:p>
            <a:r>
              <a:rPr lang="en-US" dirty="0" smtClean="0"/>
              <a:t>Jobbers: buy  on their own names</a:t>
            </a:r>
            <a:endParaRPr lang="en-US" dirty="0"/>
          </a:p>
          <a:p>
            <a:r>
              <a:rPr lang="en-US" dirty="0"/>
              <a:t>Commission </a:t>
            </a:r>
            <a:r>
              <a:rPr lang="en-US" dirty="0" smtClean="0"/>
              <a:t>brokers: on behalf of clients</a:t>
            </a:r>
            <a:endParaRPr lang="en-US" dirty="0"/>
          </a:p>
          <a:p>
            <a:r>
              <a:rPr lang="en-US" dirty="0" err="1" smtClean="0"/>
              <a:t>Tarawaniwalas</a:t>
            </a:r>
            <a:r>
              <a:rPr lang="en-US" dirty="0" smtClean="0"/>
              <a:t>: like jobbers they trade to brokers</a:t>
            </a:r>
            <a:endParaRPr lang="en-US" dirty="0"/>
          </a:p>
          <a:p>
            <a:r>
              <a:rPr lang="en-US" dirty="0" smtClean="0"/>
              <a:t>Sub-brokers: agents of stock brokers</a:t>
            </a:r>
            <a:endParaRPr lang="en-US" dirty="0"/>
          </a:p>
          <a:p>
            <a:r>
              <a:rPr lang="en-US" dirty="0" smtClean="0"/>
              <a:t>Arbitrageurs: trade in different market</a:t>
            </a:r>
            <a:endParaRPr lang="en-US" dirty="0"/>
          </a:p>
          <a:p>
            <a:r>
              <a:rPr lang="en-US" dirty="0"/>
              <a:t>Authorized </a:t>
            </a:r>
            <a:r>
              <a:rPr lang="en-US" dirty="0" smtClean="0"/>
              <a:t>clerks: appointed by stock brokers</a:t>
            </a:r>
            <a:endParaRPr lang="en-US" dirty="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486400"/>
            <a:ext cx="8839200" cy="1051560"/>
          </a:xfrm>
        </p:spPr>
        <p:txBody>
          <a:bodyPr>
            <a:normAutofit fontScale="90000"/>
          </a:bodyPr>
          <a:lstStyle/>
          <a:p>
            <a:r>
              <a:rPr lang="en-US" dirty="0"/>
              <a:t>MAJOR STOCK EXCHANGES IN INDIA</a:t>
            </a:r>
          </a:p>
        </p:txBody>
      </p:sp>
      <p:sp>
        <p:nvSpPr>
          <p:cNvPr id="3" name="Content Placeholder 2"/>
          <p:cNvSpPr>
            <a:spLocks noGrp="1"/>
          </p:cNvSpPr>
          <p:nvPr>
            <p:ph idx="1"/>
          </p:nvPr>
        </p:nvSpPr>
        <p:spPr>
          <a:xfrm>
            <a:off x="304800" y="609600"/>
            <a:ext cx="8382000" cy="4187952"/>
          </a:xfrm>
        </p:spPr>
        <p:txBody>
          <a:bodyPr>
            <a:noAutofit/>
          </a:bodyPr>
          <a:lstStyle/>
          <a:p>
            <a:pPr>
              <a:buNone/>
            </a:pPr>
            <a:r>
              <a:rPr lang="en-US" sz="2100" dirty="0"/>
              <a:t>Bombay Stock Exchange (BSE):</a:t>
            </a:r>
          </a:p>
          <a:p>
            <a:r>
              <a:rPr lang="en-US" sz="2100" dirty="0"/>
              <a:t>Established in 1875, BSE Ltd. (formerly known as Bombay Stock Exchange Ltd.), is Asia's first Stock Exchange and one of India's leading exchange groups. Over the past 137 years , BSE has facilitated the growth of the Indian corporate sector by providing it an efficient capital-raising platform.</a:t>
            </a:r>
          </a:p>
          <a:p>
            <a:r>
              <a:rPr lang="en-US" sz="2100" dirty="0"/>
              <a:t>More than 5000 companies are listed on BSE making it World's No. 1 exchange in terms of listed members.</a:t>
            </a:r>
          </a:p>
          <a:p>
            <a:r>
              <a:rPr lang="en-US" sz="2100" dirty="0"/>
              <a:t>The Companies listed on BSE Ltd command a total market capitalization of USD 1.32 Trillion as of January 2013. It is also one of the world's leading exchanges (3rd largest in December 2012) for Index options trading (Source: World Federation of Exchanges).</a:t>
            </a:r>
          </a:p>
          <a:p>
            <a:endParaRPr lang="en-US" sz="2100" dirty="0"/>
          </a:p>
          <a:p>
            <a:endParaRPr lang="en-US" sz="2100" dirty="0"/>
          </a:p>
          <a:p>
            <a:endParaRPr lang="en-US" sz="21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400"/>
            <a:ext cx="8183880" cy="1051560"/>
          </a:xfrm>
        </p:spPr>
        <p:txBody>
          <a:bodyPr/>
          <a:lstStyle/>
          <a:p>
            <a:r>
              <a:rPr lang="en-US" dirty="0"/>
              <a:t>Achievements of BSE:</a:t>
            </a:r>
          </a:p>
        </p:txBody>
      </p:sp>
      <p:sp>
        <p:nvSpPr>
          <p:cNvPr id="3" name="Content Placeholder 2"/>
          <p:cNvSpPr>
            <a:spLocks noGrp="1"/>
          </p:cNvSpPr>
          <p:nvPr>
            <p:ph idx="1"/>
          </p:nvPr>
        </p:nvSpPr>
        <p:spPr>
          <a:xfrm>
            <a:off x="0" y="533400"/>
            <a:ext cx="8686800" cy="4187952"/>
          </a:xfrm>
        </p:spPr>
        <p:txBody>
          <a:bodyPr>
            <a:noAutofit/>
          </a:bodyPr>
          <a:lstStyle/>
          <a:p>
            <a:r>
              <a:rPr lang="en-US" sz="2200" dirty="0"/>
              <a:t>Launch a special platform for trading in SME securities. </a:t>
            </a:r>
          </a:p>
          <a:p>
            <a:r>
              <a:rPr lang="en-US" sz="2200" dirty="0"/>
              <a:t>Introduce Equity Derivatives.</a:t>
            </a:r>
          </a:p>
          <a:p>
            <a:r>
              <a:rPr lang="en-US" sz="2200" dirty="0"/>
              <a:t>Launch a Free Float Index-S&amp;P BSE SENSEX.</a:t>
            </a:r>
          </a:p>
          <a:p>
            <a:r>
              <a:rPr lang="en-US" sz="2200" dirty="0"/>
              <a:t>Launch Exchange Enabled Internet Trading Platform.</a:t>
            </a:r>
          </a:p>
          <a:p>
            <a:r>
              <a:rPr lang="en-US" sz="2200" dirty="0"/>
              <a:t>Obtain ISO certification for a stock exchange.</a:t>
            </a:r>
          </a:p>
          <a:p>
            <a:r>
              <a:rPr lang="en-US" sz="2200" dirty="0"/>
              <a:t>Exclusive facility for financial training- BSE Institute Ltd.</a:t>
            </a:r>
          </a:p>
          <a:p>
            <a:r>
              <a:rPr lang="en-US" sz="2200" dirty="0"/>
              <a:t>Launch its website in Hindi and regional languages </a:t>
            </a:r>
          </a:p>
          <a:p>
            <a:r>
              <a:rPr lang="en-US" sz="2200" dirty="0"/>
              <a:t>Host the popular opening-bell ceremony in Indian capital markets.</a:t>
            </a:r>
          </a:p>
          <a:p>
            <a:r>
              <a:rPr lang="en-US" sz="2200" dirty="0"/>
              <a:t>Become securities market infrastructure member of SWIPT in India and provide corporate actions to custodians in ISO15022 format.</a:t>
            </a:r>
          </a:p>
          <a:p>
            <a:r>
              <a:rPr lang="en-US" sz="2200" dirty="0"/>
              <a:t>Launched S&amp;P BSE SENSEX Realized S&amp;P BSE Volatility(REALVOL) Index in Nov 2010.</a:t>
            </a:r>
          </a:p>
          <a:p>
            <a:endParaRPr lang="en-US" sz="2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MEANING OF SECONDARY MARKETS</a:t>
            </a:r>
          </a:p>
        </p:txBody>
      </p:sp>
      <p:sp>
        <p:nvSpPr>
          <p:cNvPr id="3" name="Content Placeholder 2"/>
          <p:cNvSpPr>
            <a:spLocks noGrp="1"/>
          </p:cNvSpPr>
          <p:nvPr>
            <p:ph idx="1"/>
          </p:nvPr>
        </p:nvSpPr>
        <p:spPr/>
        <p:txBody>
          <a:bodyPr>
            <a:normAutofit fontScale="92500" lnSpcReduction="20000"/>
          </a:bodyPr>
          <a:lstStyle/>
          <a:p>
            <a:r>
              <a:rPr lang="en-US" dirty="0"/>
              <a:t>Secondary markets are those markets which deal in existing securities. Existing securities are those securities that have already been issued and are already outstanding. Secondary market consists of stock exchanges. Stock exchanges are self-regulatory bodies under the overall regulatory purview of the Govt. /SEBI. In the secondary market, the existing owner sells securities to another party. The secondary markets support the primary markets. The secondary market/n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fontScale="90000"/>
          </a:bodyPr>
          <a:lstStyle/>
          <a:p>
            <a:r>
              <a:rPr lang="en-US" sz="2800" dirty="0"/>
              <a:t>The Bolt system has enabled the exchange to meet the following objective:</a:t>
            </a:r>
          </a:p>
        </p:txBody>
      </p:sp>
      <p:sp>
        <p:nvSpPr>
          <p:cNvPr id="3" name="Content Placeholder 2"/>
          <p:cNvSpPr>
            <a:spLocks noGrp="1"/>
          </p:cNvSpPr>
          <p:nvPr>
            <p:ph idx="1"/>
          </p:nvPr>
        </p:nvSpPr>
        <p:spPr>
          <a:xfrm>
            <a:off x="0" y="1219200"/>
            <a:ext cx="9144000" cy="4187952"/>
          </a:xfrm>
        </p:spPr>
        <p:txBody>
          <a:bodyPr>
            <a:noAutofit/>
          </a:bodyPr>
          <a:lstStyle/>
          <a:p>
            <a:r>
              <a:rPr lang="en-US" sz="2400" dirty="0"/>
              <a:t>Reduce and eliminate operational inefficiencies inherent in manual systems.</a:t>
            </a:r>
          </a:p>
          <a:p>
            <a:r>
              <a:rPr lang="en-US" sz="2400" dirty="0"/>
              <a:t>Increases trading capacity of the stock exchange.</a:t>
            </a:r>
          </a:p>
          <a:p>
            <a:r>
              <a:rPr lang="en-US" sz="2400" dirty="0"/>
              <a:t>Improve market transparency, eliminate unmatched trades and delayed reporting.</a:t>
            </a:r>
          </a:p>
          <a:p>
            <a:r>
              <a:rPr lang="en-US" sz="2400" dirty="0"/>
              <a:t>Promote fairness and speedy matching.</a:t>
            </a:r>
          </a:p>
          <a:p>
            <a:r>
              <a:rPr lang="en-US" sz="2400" dirty="0"/>
              <a:t>Provide for on-line and off-line monitoring, control and surveillance of the market.</a:t>
            </a:r>
          </a:p>
          <a:p>
            <a:r>
              <a:rPr lang="en-US" sz="2400" dirty="0"/>
              <a:t>Smooth market operations using technology while retaining he flexibility of conventional trading practices.</a:t>
            </a:r>
          </a:p>
          <a:p>
            <a:r>
              <a:rPr lang="en-US" sz="2400" dirty="0"/>
              <a:t>Set up various limits, rules and controls centrally.</a:t>
            </a:r>
          </a:p>
          <a:p>
            <a:r>
              <a:rPr lang="en-US" sz="2400" dirty="0"/>
              <a:t>Provide brokers with their trade data on electronic media to interface with the Broker's Back Office system.</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62600"/>
            <a:ext cx="8183880" cy="1051560"/>
          </a:xfrm>
        </p:spPr>
        <p:txBody>
          <a:bodyPr>
            <a:normAutofit/>
          </a:bodyPr>
          <a:lstStyle/>
          <a:p>
            <a:r>
              <a:rPr lang="en-US" sz="2800" dirty="0"/>
              <a:t>National Stock Exchange (NSE</a:t>
            </a:r>
            <a:r>
              <a:rPr lang="en-US" sz="2800" dirty="0" smtClean="0"/>
              <a:t>):1992</a:t>
            </a:r>
            <a:endParaRPr lang="en-US" dirty="0"/>
          </a:p>
        </p:txBody>
      </p:sp>
      <p:sp>
        <p:nvSpPr>
          <p:cNvPr id="3" name="Content Placeholder 2"/>
          <p:cNvSpPr>
            <a:spLocks noGrp="1"/>
          </p:cNvSpPr>
          <p:nvPr>
            <p:ph idx="1"/>
          </p:nvPr>
        </p:nvSpPr>
        <p:spPr>
          <a:xfrm>
            <a:off x="0" y="304800"/>
            <a:ext cx="8839200" cy="4187952"/>
          </a:xfrm>
        </p:spPr>
        <p:txBody>
          <a:bodyPr>
            <a:noAutofit/>
          </a:bodyPr>
          <a:lstStyle/>
          <a:p>
            <a:pPr marL="514350" indent="-514350">
              <a:buAutoNum type="arabicParenBoth"/>
            </a:pPr>
            <a:r>
              <a:rPr lang="en-US" sz="2400" dirty="0"/>
              <a:t>The National Stock Exchange (NSE) is India's leading stock exchange covering various cities and towns across the country </a:t>
            </a:r>
          </a:p>
          <a:p>
            <a:pPr marL="514350" indent="-514350">
              <a:buAutoNum type="arabicParenBoth"/>
            </a:pPr>
            <a:r>
              <a:rPr lang="en-US" sz="2400" dirty="0"/>
              <a:t>NSE was set up by leading institutions to provide a modern fully automated screen-based trading system with national reach. The Exchange has brought about unparalleled safety and market transparency, speed &amp; efficiency, integrity</a:t>
            </a:r>
          </a:p>
          <a:p>
            <a:pPr marL="514350" indent="-514350">
              <a:buAutoNum type="arabicParenBoth"/>
            </a:pPr>
            <a:r>
              <a:rPr lang="en-US" sz="2400" dirty="0"/>
              <a:t>It has set up facilities that serve as a model for the securities industry in terms of systems, practices and procedures.</a:t>
            </a:r>
          </a:p>
          <a:p>
            <a:pPr marL="514350" indent="-514350">
              <a:buAutoNum type="arabicParenBoth"/>
            </a:pPr>
            <a:r>
              <a:rPr lang="en-US" sz="2400" dirty="0"/>
              <a:t>NEAT NSE </a:t>
            </a:r>
            <a:r>
              <a:rPr lang="fr-FR" sz="2400" dirty="0"/>
              <a:t>uses satellite communication expertise to </a:t>
            </a:r>
            <a:r>
              <a:rPr lang="en-US" sz="2400" dirty="0"/>
              <a:t>strengthen contribution from around 400 Indian cities. It is one of the biggest VSAT incorporated stock exchange across the world.</a:t>
            </a:r>
          </a:p>
          <a:p>
            <a:pPr marL="514350" indent="-514350">
              <a:buAutoNum type="arabicParenBoth"/>
            </a:pPr>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525000" cy="1143000"/>
          </a:xfrm>
        </p:spPr>
        <p:txBody>
          <a:bodyPr>
            <a:normAutofit/>
          </a:bodyPr>
          <a:lstStyle/>
          <a:p>
            <a:r>
              <a:rPr lang="en-US" sz="2800" dirty="0"/>
              <a:t>Over the Counter Exchange of India (OTCEI):</a:t>
            </a:r>
          </a:p>
        </p:txBody>
      </p:sp>
      <p:sp>
        <p:nvSpPr>
          <p:cNvPr id="3" name="Content Placeholder 2"/>
          <p:cNvSpPr>
            <a:spLocks noGrp="1"/>
          </p:cNvSpPr>
          <p:nvPr>
            <p:ph idx="1"/>
          </p:nvPr>
        </p:nvSpPr>
        <p:spPr>
          <a:xfrm>
            <a:off x="0" y="457200"/>
            <a:ext cx="9144000" cy="4525963"/>
          </a:xfrm>
        </p:spPr>
        <p:txBody>
          <a:bodyPr>
            <a:noAutofit/>
          </a:bodyPr>
          <a:lstStyle/>
          <a:p>
            <a:r>
              <a:rPr lang="en-US" sz="2100" dirty="0"/>
              <a:t>The OTCEI was incorporated in October, 1990 as a company under the Companies Act 1956. It became fully operational in 1992 with opening of a counter at Mumbai. It is recognized by the Government of India as a recognized stock exchange under the Securities Control and Regulation Act 1956.</a:t>
            </a:r>
          </a:p>
          <a:p>
            <a:r>
              <a:rPr lang="en-US" sz="2100" dirty="0"/>
              <a:t>It was promoted jointly by the financial institutions like UTI, ICICI, IDBI, LIC, GIG, SBI, IFCI, etc. The Features of OTCEL are: OTCEI is a floorless exchange where all the activities are fully computerized.</a:t>
            </a:r>
          </a:p>
          <a:p>
            <a:r>
              <a:rPr lang="en-US" sz="2100" dirty="0"/>
              <a:t>Its promoters have been designated they alone are entitled to sponsor as sponsor members and company for listing there.</a:t>
            </a:r>
          </a:p>
          <a:p>
            <a:r>
              <a:rPr lang="en-US" sz="2100" dirty="0"/>
              <a:t>Trading on the OTCEI takes place through network of computers or OTC dealers located at different places within city and even across the cities. These computers the same allow dealers to quote, query &amp; transact through a central OTC computer using the telecommunication links. </a:t>
            </a:r>
          </a:p>
          <a:p>
            <a:r>
              <a:rPr lang="en-US" sz="2100" dirty="0"/>
              <a:t>OTCEI deals in equity shares, preference shares, bonds, debentures and warrants.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MEANING OF STOCK EXCHANGE</a:t>
            </a:r>
          </a:p>
        </p:txBody>
      </p:sp>
      <p:sp>
        <p:nvSpPr>
          <p:cNvPr id="3" name="Content Placeholder 2"/>
          <p:cNvSpPr>
            <a:spLocks noGrp="1"/>
          </p:cNvSpPr>
          <p:nvPr>
            <p:ph idx="1"/>
          </p:nvPr>
        </p:nvSpPr>
        <p:spPr/>
        <p:txBody>
          <a:bodyPr/>
          <a:lstStyle/>
          <a:p>
            <a:r>
              <a:rPr lang="en-US" dirty="0"/>
              <a:t>It is an organized market for the purchase and sale of securities of joint stock companies, government and semi-govt Bodies. It is the centre where shares, debentures and govt. Securities are bought and sold. In short these are market places where securities that have been listed there on may be bought and sold for either investment or speculation.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FUNCTIONS OF THE STOCK EXCHANGE</a:t>
            </a:r>
          </a:p>
        </p:txBody>
      </p:sp>
      <p:sp>
        <p:nvSpPr>
          <p:cNvPr id="3" name="Content Placeholder 2"/>
          <p:cNvSpPr>
            <a:spLocks noGrp="1"/>
          </p:cNvSpPr>
          <p:nvPr>
            <p:ph idx="1"/>
          </p:nvPr>
        </p:nvSpPr>
        <p:spPr/>
        <p:txBody>
          <a:bodyPr/>
          <a:lstStyle/>
          <a:p>
            <a:pPr marL="514350" indent="-514350">
              <a:buAutoNum type="arabicParenBoth"/>
            </a:pPr>
            <a:r>
              <a:rPr lang="en-US" dirty="0"/>
              <a:t>Liquidity</a:t>
            </a:r>
          </a:p>
          <a:p>
            <a:pPr marL="514350" indent="-514350">
              <a:buAutoNum type="arabicParenBoth"/>
            </a:pPr>
            <a:r>
              <a:rPr lang="en-US" dirty="0"/>
              <a:t>Continuous market for securities</a:t>
            </a:r>
          </a:p>
          <a:p>
            <a:pPr marL="514350" indent="-514350">
              <a:buAutoNum type="arabicParenBoth"/>
            </a:pPr>
            <a:r>
              <a:rPr lang="en-US" dirty="0"/>
              <a:t>Mobilization of savings</a:t>
            </a:r>
          </a:p>
          <a:p>
            <a:pPr marL="514350" indent="-514350">
              <a:buAutoNum type="arabicParenBoth"/>
            </a:pPr>
            <a:r>
              <a:rPr lang="en-US" dirty="0"/>
              <a:t>Capital formation</a:t>
            </a:r>
          </a:p>
          <a:p>
            <a:pPr marL="514350" indent="-514350">
              <a:buAutoNum type="arabicParenBoth"/>
            </a:pPr>
            <a:r>
              <a:rPr lang="en-US" dirty="0"/>
              <a:t>Economic development</a:t>
            </a:r>
          </a:p>
          <a:p>
            <a:pPr marL="514350" indent="-514350">
              <a:buAutoNum type="arabicParenBoth"/>
            </a:pPr>
            <a:r>
              <a:rPr lang="en-US" dirty="0"/>
              <a:t>Safeguards for investors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normAutofit fontScale="90000"/>
          </a:bodyPr>
          <a:lstStyle/>
          <a:p>
            <a:r>
              <a:rPr lang="en-US" dirty="0"/>
              <a:t>BENEFITS OF STOCK EXCHANGE</a:t>
            </a:r>
          </a:p>
        </p:txBody>
      </p:sp>
      <p:sp>
        <p:nvSpPr>
          <p:cNvPr id="3" name="Content Placeholder 2"/>
          <p:cNvSpPr>
            <a:spLocks noGrp="1"/>
          </p:cNvSpPr>
          <p:nvPr>
            <p:ph idx="1"/>
          </p:nvPr>
        </p:nvSpPr>
        <p:spPr>
          <a:xfrm>
            <a:off x="457200" y="1066800"/>
            <a:ext cx="8229600" cy="5791200"/>
          </a:xfrm>
        </p:spPr>
        <p:txBody>
          <a:bodyPr>
            <a:normAutofit fontScale="92500" lnSpcReduction="10000"/>
          </a:bodyPr>
          <a:lstStyle/>
          <a:p>
            <a:pPr marL="514350" indent="-514350">
              <a:buAutoNum type="alphaUcParenBoth"/>
            </a:pPr>
            <a:r>
              <a:rPr lang="en-US" b="1" dirty="0"/>
              <a:t>Benefits to Investors:</a:t>
            </a:r>
          </a:p>
          <a:p>
            <a:pPr marL="514350" indent="-514350">
              <a:buAutoNum type="arabicParenBoth"/>
            </a:pPr>
            <a:r>
              <a:rPr lang="en-US" sz="2400" dirty="0"/>
              <a:t>The stock exchange plays the role of a friend, philosopher and guide to investors by providing information about the prices of various securities.</a:t>
            </a:r>
          </a:p>
          <a:p>
            <a:pPr marL="514350" indent="-514350">
              <a:buAutoNum type="arabicParenBoth"/>
            </a:pPr>
            <a:r>
              <a:rPr lang="en-US" sz="2400" dirty="0"/>
              <a:t>It offers a ready market for buying and selling securities</a:t>
            </a:r>
          </a:p>
          <a:p>
            <a:pPr marL="514350" indent="-514350">
              <a:buAutoNum type="arabicParenBoth"/>
            </a:pPr>
            <a:r>
              <a:rPr lang="en-US" sz="2400" dirty="0"/>
              <a:t>It increases the liquidity of the investors.</a:t>
            </a:r>
          </a:p>
          <a:p>
            <a:pPr marL="514350" indent="-514350">
              <a:buAutoNum type="arabicParenBoth"/>
            </a:pPr>
            <a:r>
              <a:rPr lang="en-US" sz="2400" dirty="0"/>
              <a:t>It safeguards the interests of investors through strict rule and regulations.</a:t>
            </a:r>
          </a:p>
          <a:p>
            <a:pPr marL="514350" indent="-514350">
              <a:buAutoNum type="arabicParenBoth"/>
            </a:pPr>
            <a:r>
              <a:rPr lang="en-US" sz="2400" dirty="0"/>
              <a:t>It enables the investors to know the present worth of these securities</a:t>
            </a:r>
          </a:p>
          <a:p>
            <a:pPr marL="514350" indent="-514350">
              <a:buAutoNum type="arabicParenBoth"/>
            </a:pPr>
            <a:r>
              <a:rPr lang="en-US" sz="2400" dirty="0"/>
              <a:t>It helps investors in making wise investment decisions providing useful information about the financial position the companies.</a:t>
            </a:r>
          </a:p>
          <a:p>
            <a:pPr marL="514350" indent="-514350">
              <a:buAutoNum type="arabicParenBoth"/>
            </a:pPr>
            <a:r>
              <a:rPr lang="en-US" sz="2400" dirty="0"/>
              <a:t>The holder of a listed security can easily raise loan pledging it as a collateral security.</a:t>
            </a:r>
          </a:p>
          <a:p>
            <a:pPr marL="514350" indent="-514350">
              <a:buNone/>
            </a:pP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 Benefits to Companies</a:t>
            </a:r>
          </a:p>
        </p:txBody>
      </p:sp>
      <p:sp>
        <p:nvSpPr>
          <p:cNvPr id="3" name="Content Placeholder 2"/>
          <p:cNvSpPr>
            <a:spLocks noGrp="1"/>
          </p:cNvSpPr>
          <p:nvPr>
            <p:ph idx="1"/>
          </p:nvPr>
        </p:nvSpPr>
        <p:spPr/>
        <p:txBody>
          <a:bodyPr>
            <a:normAutofit fontScale="92500" lnSpcReduction="10000"/>
          </a:bodyPr>
          <a:lstStyle/>
          <a:p>
            <a:pPr marL="514350" indent="-514350">
              <a:buAutoNum type="arabicParenBoth"/>
            </a:pPr>
            <a:r>
              <a:rPr lang="en-US" dirty="0"/>
              <a:t>A company enjoys greater reputation and credit in market. Image of the company goes up.</a:t>
            </a:r>
          </a:p>
          <a:p>
            <a:pPr marL="514350" indent="-514350">
              <a:buAutoNum type="arabicParenBoth"/>
            </a:pPr>
            <a:r>
              <a:rPr lang="en-US" dirty="0"/>
              <a:t>A company can raise large amount of capital from different types of securities.</a:t>
            </a:r>
          </a:p>
          <a:p>
            <a:pPr marL="514350" indent="-514350">
              <a:buAutoNum type="arabicParenBoth"/>
            </a:pPr>
            <a:r>
              <a:rPr lang="en-US" dirty="0"/>
              <a:t>It enjoys market for its shares.</a:t>
            </a:r>
          </a:p>
          <a:p>
            <a:pPr marL="514350" indent="-514350">
              <a:buAutoNum type="arabicParenBoth"/>
            </a:pPr>
            <a:r>
              <a:rPr lang="en-US" dirty="0"/>
              <a:t>The market price for shares and debentures will be higher. Due to this the bargaining power of the company increases in the events of merger or amalgamation.</a:t>
            </a:r>
          </a:p>
          <a:p>
            <a:pPr marL="514350" indent="-514350">
              <a:buAutoNum type="arabicParenBoth"/>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400"/>
            <a:ext cx="8183880" cy="1051560"/>
          </a:xfrm>
        </p:spPr>
        <p:txBody>
          <a:bodyPr>
            <a:normAutofit fontScale="90000"/>
          </a:bodyPr>
          <a:lstStyle/>
          <a:p>
            <a:r>
              <a:rPr lang="en-US" dirty="0"/>
              <a:t>(C) Benefits to Community and Nation:</a:t>
            </a:r>
          </a:p>
        </p:txBody>
      </p:sp>
      <p:sp>
        <p:nvSpPr>
          <p:cNvPr id="3" name="Content Placeholder 2"/>
          <p:cNvSpPr>
            <a:spLocks noGrp="1"/>
          </p:cNvSpPr>
          <p:nvPr>
            <p:ph idx="1"/>
          </p:nvPr>
        </p:nvSpPr>
        <p:spPr>
          <a:xfrm>
            <a:off x="0" y="381000"/>
            <a:ext cx="8915400" cy="4187952"/>
          </a:xfrm>
        </p:spPr>
        <p:txBody>
          <a:bodyPr>
            <a:noAutofit/>
          </a:bodyPr>
          <a:lstStyle/>
          <a:p>
            <a:pPr marL="514350" indent="-514350">
              <a:buAutoNum type="arabicParenBoth"/>
            </a:pPr>
            <a:r>
              <a:rPr lang="en-US" sz="2300" dirty="0"/>
              <a:t>Stock exchange encourages people to sell and invest their savings in shares and debentures.</a:t>
            </a:r>
          </a:p>
          <a:p>
            <a:pPr marL="514350" indent="-514350">
              <a:buAutoNum type="arabicParenBoth"/>
            </a:pPr>
            <a:r>
              <a:rPr lang="en-US" sz="2300" dirty="0"/>
              <a:t>Through capital formation, companies to undertake expansion and modernization stock exchange enables</a:t>
            </a:r>
          </a:p>
          <a:p>
            <a:pPr marL="514350" indent="-514350">
              <a:buAutoNum type="arabicParenBoth"/>
            </a:pPr>
            <a:r>
              <a:rPr lang="en-US" sz="2300" dirty="0"/>
              <a:t>It helps the government in raising funds through sale of government securities. This enables the government to undertake projects of national importance and social value</a:t>
            </a:r>
          </a:p>
          <a:p>
            <a:pPr marL="514350" indent="-514350">
              <a:buAutoNum type="arabicParenBoth"/>
            </a:pPr>
            <a:r>
              <a:rPr lang="en-US" sz="2300" dirty="0"/>
              <a:t> It diverts the savings towards productive channels.</a:t>
            </a:r>
          </a:p>
          <a:p>
            <a:pPr marL="514350" indent="-514350">
              <a:buAutoNum type="arabicParenBoth"/>
            </a:pPr>
            <a:r>
              <a:rPr lang="en-US" sz="2300" dirty="0"/>
              <a:t>It helps in better utilization of the country's financial resources</a:t>
            </a:r>
          </a:p>
          <a:p>
            <a:pPr marL="514350" indent="-514350">
              <a:buAutoNum type="arabicParenBoth"/>
            </a:pPr>
            <a:r>
              <a:rPr lang="en-US" sz="2300" dirty="0"/>
              <a:t> It is an effective indicator of general economic conditions of a country</a:t>
            </a:r>
          </a:p>
          <a:p>
            <a:pPr marL="514350" indent="-514350">
              <a:buAutoNum type="arabicParenBoth"/>
            </a:pPr>
            <a:endParaRPr lang="en-US" sz="23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762000"/>
          </a:xfrm>
        </p:spPr>
        <p:txBody>
          <a:bodyPr/>
          <a:lstStyle/>
          <a:p>
            <a:r>
              <a:rPr lang="en-US" dirty="0"/>
              <a:t>LISTING OF SECURITIES:</a:t>
            </a:r>
          </a:p>
        </p:txBody>
      </p:sp>
      <p:sp>
        <p:nvSpPr>
          <p:cNvPr id="3" name="Content Placeholder 2"/>
          <p:cNvSpPr>
            <a:spLocks noGrp="1"/>
          </p:cNvSpPr>
          <p:nvPr>
            <p:ph idx="1"/>
          </p:nvPr>
        </p:nvSpPr>
        <p:spPr>
          <a:xfrm>
            <a:off x="0" y="762000"/>
            <a:ext cx="8763000" cy="4525963"/>
          </a:xfrm>
        </p:spPr>
        <p:txBody>
          <a:bodyPr>
            <a:noAutofit/>
          </a:bodyPr>
          <a:lstStyle/>
          <a:p>
            <a:r>
              <a:rPr lang="en-US" sz="2100" dirty="0"/>
              <a:t>Securities that are listed are dealt with the stock exchange. For the purpose of listing of securities, a company has to apply to the stock exchange. The stock exchange will decide whether to list the securities of the company or not.</a:t>
            </a:r>
          </a:p>
          <a:p>
            <a:r>
              <a:rPr lang="en-US" sz="2100" dirty="0"/>
              <a:t> If permission is granted by the stock exchange to deal with the securities therein, then such a company is included in stock exchange. This is the official trade list of technically known as listing of securities.</a:t>
            </a:r>
          </a:p>
          <a:p>
            <a:r>
              <a:rPr lang="en-US" sz="2100" dirty="0"/>
              <a:t>In simple words, listing of securities means permission quote shares and debentures officially on the trading floor on the stock exchange.</a:t>
            </a:r>
          </a:p>
          <a:p>
            <a:r>
              <a:rPr lang="en-US" sz="2100" dirty="0"/>
              <a:t>Listing of securities refers to the sanction of the right to trade the securities on the stock exchange. In short, listing means admission of securities to be traded on the stock exchange.</a:t>
            </a:r>
          </a:p>
          <a:p>
            <a:r>
              <a:rPr lang="en-US" sz="2100" dirty="0"/>
              <a:t>If the securities are not listed, they are not allowed to be traded on the stock exchange.</a:t>
            </a:r>
          </a:p>
          <a:p>
            <a:endParaRPr lang="en-US" sz="2100" dirty="0"/>
          </a:p>
          <a:p>
            <a:endParaRPr lang="en-US" sz="21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 OF LISTING:</a:t>
            </a:r>
          </a:p>
        </p:txBody>
      </p:sp>
      <p:sp>
        <p:nvSpPr>
          <p:cNvPr id="3" name="Content Placeholder 2"/>
          <p:cNvSpPr>
            <a:spLocks noGrp="1"/>
          </p:cNvSpPr>
          <p:nvPr>
            <p:ph idx="1"/>
          </p:nvPr>
        </p:nvSpPr>
        <p:spPr/>
        <p:txBody>
          <a:bodyPr>
            <a:normAutofit lnSpcReduction="10000"/>
          </a:bodyPr>
          <a:lstStyle/>
          <a:p>
            <a:pPr marL="514350" indent="-514350">
              <a:buAutoNum type="arabicParenBoth"/>
            </a:pPr>
            <a:r>
              <a:rPr lang="en-US" dirty="0"/>
              <a:t>To ensure proper supervision and control of dealings insecurities</a:t>
            </a:r>
          </a:p>
          <a:p>
            <a:pPr marL="514350" indent="-514350">
              <a:buAutoNum type="arabicParenBoth"/>
            </a:pPr>
            <a:r>
              <a:rPr lang="en-US" dirty="0"/>
              <a:t>To protect the interests of shareholders and the investors</a:t>
            </a:r>
          </a:p>
          <a:p>
            <a:pPr marL="514350" indent="-514350">
              <a:buAutoNum type="arabicParenBoth"/>
            </a:pPr>
            <a:r>
              <a:rPr lang="en-US" dirty="0"/>
              <a:t>To avoid concentration of economic power.</a:t>
            </a:r>
          </a:p>
          <a:p>
            <a:pPr marL="514350" indent="-514350">
              <a:buAutoNum type="arabicParenBoth"/>
            </a:pPr>
            <a:r>
              <a:rPr lang="en-US" dirty="0"/>
              <a:t>To assure marketing facilities for the securities.</a:t>
            </a:r>
          </a:p>
          <a:p>
            <a:pPr marL="514350" indent="-514350">
              <a:buAutoNum type="arabicParenBoth"/>
            </a:pPr>
            <a:r>
              <a:rPr lang="en-US" dirty="0"/>
              <a:t>To ensure liquidity of securities.</a:t>
            </a:r>
          </a:p>
          <a:p>
            <a:pPr marL="514350" indent="-514350">
              <a:buAutoNum type="arabicParenBoth"/>
            </a:pPr>
            <a:r>
              <a:rPr lang="en-US" dirty="0"/>
              <a:t>To regulate dealings in securities.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427</TotalTime>
  <Words>1881</Words>
  <Application>Microsoft Office PowerPoint</Application>
  <PresentationFormat>On-screen Show (4:3)</PresentationFormat>
  <Paragraphs>138</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Verdana</vt:lpstr>
      <vt:lpstr>Wingdings 2</vt:lpstr>
      <vt:lpstr>Aspect</vt:lpstr>
      <vt:lpstr>INDIAN STOCK MARKET</vt:lpstr>
      <vt:lpstr>MEANING OF SECONDARY MARKETS</vt:lpstr>
      <vt:lpstr>MEANING OF STOCK EXCHANGE</vt:lpstr>
      <vt:lpstr>FUNCTIONS OF THE STOCK EXCHANGE</vt:lpstr>
      <vt:lpstr>BENEFITS OF STOCK EXCHANGE</vt:lpstr>
      <vt:lpstr>(B) Benefits to Companies</vt:lpstr>
      <vt:lpstr>(C) Benefits to Community and Nation:</vt:lpstr>
      <vt:lpstr>LISTING OF SECURITIES:</vt:lpstr>
      <vt:lpstr>OBJECTIVES OF LISTING:</vt:lpstr>
      <vt:lpstr>BENEFITS OF LISTING:</vt:lpstr>
      <vt:lpstr>(B) Benefits to Investors</vt:lpstr>
      <vt:lpstr>DISADVANTAGES OF LISTING</vt:lpstr>
      <vt:lpstr>PROCEDURE OF LISTING ON STOCK EXCHANGE</vt:lpstr>
      <vt:lpstr>PLAYERS IN STOCK MARKET</vt:lpstr>
      <vt:lpstr>STOCK INDICES (INDEXES)</vt:lpstr>
      <vt:lpstr>Stock Indices in India:</vt:lpstr>
      <vt:lpstr>MEMBERS IN A STOCK EXCHANGE</vt:lpstr>
      <vt:lpstr>MAJOR STOCK EXCHANGES IN INDIA</vt:lpstr>
      <vt:lpstr>Achievements of BSE:</vt:lpstr>
      <vt:lpstr>The Bolt system has enabled the exchange to meet the following objective:</vt:lpstr>
      <vt:lpstr>National Stock Exchange (NSE):1992</vt:lpstr>
      <vt:lpstr>Over the Counter Exchange of India (OTCEI):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Vijaya Sunder</cp:lastModifiedBy>
  <cp:revision>44</cp:revision>
  <dcterms:created xsi:type="dcterms:W3CDTF">2019-08-05T11:15:52Z</dcterms:created>
  <dcterms:modified xsi:type="dcterms:W3CDTF">2022-08-22T04:45:59Z</dcterms:modified>
</cp:coreProperties>
</file>